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2" r:id="rId3"/>
    <p:sldId id="323" r:id="rId4"/>
    <p:sldId id="325" r:id="rId5"/>
    <p:sldId id="310" r:id="rId6"/>
    <p:sldId id="329" r:id="rId7"/>
    <p:sldId id="330" r:id="rId8"/>
    <p:sldId id="331" r:id="rId9"/>
    <p:sldId id="293" r:id="rId10"/>
    <p:sldId id="332" r:id="rId11"/>
    <p:sldId id="315" r:id="rId12"/>
    <p:sldId id="328" r:id="rId13"/>
    <p:sldId id="316" r:id="rId14"/>
    <p:sldId id="298" r:id="rId15"/>
    <p:sldId id="333" r:id="rId16"/>
    <p:sldId id="319" r:id="rId17"/>
    <p:sldId id="318" r:id="rId18"/>
    <p:sldId id="32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72F4B8-266F-4B44-86EC-7F8AAB4DD216}">
          <p14:sldIdLst>
            <p14:sldId id="256"/>
            <p14:sldId id="312"/>
          </p14:sldIdLst>
        </p14:section>
        <p14:section name="Раздел без заголовка" id="{9E19E86F-7A3F-4254-888D-1BAB8C36AC42}">
          <p14:sldIdLst>
            <p14:sldId id="323"/>
            <p14:sldId id="325"/>
            <p14:sldId id="310"/>
            <p14:sldId id="329"/>
            <p14:sldId id="330"/>
            <p14:sldId id="331"/>
            <p14:sldId id="293"/>
            <p14:sldId id="332"/>
            <p14:sldId id="315"/>
            <p14:sldId id="328"/>
            <p14:sldId id="316"/>
            <p14:sldId id="298"/>
            <p14:sldId id="333"/>
            <p14:sldId id="319"/>
            <p14:sldId id="318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CCFF"/>
    <a:srgbClr val="E7EDF9"/>
    <a:srgbClr val="CB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1646" autoAdjust="0"/>
  </p:normalViewPr>
  <p:slideViewPr>
    <p:cSldViewPr snapToGrid="0">
      <p:cViewPr>
        <p:scale>
          <a:sx n="100" d="100"/>
          <a:sy n="100" d="100"/>
        </p:scale>
        <p:origin x="-528" y="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&#1055;&#1086;&#1088;&#1090;&#1085;&#1086;&#1074;\2013.03.01-50,70&#1043;&#1094;\13_03_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2402781253771"/>
          <c:y val="7.6696386132196773E-2"/>
          <c:w val="0.68170248198659333"/>
          <c:h val="0.71699863435872557"/>
        </c:manualLayout>
      </c:layout>
      <c:scatterChart>
        <c:scatterStyle val="lineMarker"/>
        <c:varyColors val="0"/>
        <c:ser>
          <c:idx val="0"/>
          <c:order val="0"/>
          <c:tx>
            <c:v>1</c:v>
          </c:tx>
          <c:spPr>
            <a:ln w="25400">
              <a:solidFill>
                <a:srgbClr val="004586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xVal>
            <c:numRef>
              <c:f>Лист1!$B$5:$AD$5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9.5</c:v>
                </c:pt>
                <c:pt idx="9">
                  <c:v>12</c:v>
                </c:pt>
                <c:pt idx="10">
                  <c:v>13.5</c:v>
                </c:pt>
                <c:pt idx="11">
                  <c:v>16</c:v>
                </c:pt>
                <c:pt idx="12">
                  <c:v>17.5</c:v>
                </c:pt>
                <c:pt idx="13">
                  <c:v>19.5</c:v>
                </c:pt>
                <c:pt idx="14">
                  <c:v>21.5</c:v>
                </c:pt>
                <c:pt idx="15">
                  <c:v>23</c:v>
                </c:pt>
                <c:pt idx="16">
                  <c:v>25</c:v>
                </c:pt>
                <c:pt idx="17">
                  <c:v>27</c:v>
                </c:pt>
                <c:pt idx="18">
                  <c:v>29</c:v>
                </c:pt>
                <c:pt idx="19">
                  <c:v>31</c:v>
                </c:pt>
                <c:pt idx="20">
                  <c:v>33</c:v>
                </c:pt>
                <c:pt idx="21">
                  <c:v>35</c:v>
                </c:pt>
                <c:pt idx="22">
                  <c:v>37</c:v>
                </c:pt>
                <c:pt idx="23">
                  <c:v>39</c:v>
                </c:pt>
              </c:numCache>
            </c:numRef>
          </c:xVal>
          <c:yVal>
            <c:numRef>
              <c:f>Лист1!$B$6:$AA$6</c:f>
              <c:numCache>
                <c:formatCode>General</c:formatCode>
                <c:ptCount val="2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4.5</c:v>
                </c:pt>
                <c:pt idx="4">
                  <c:v>7</c:v>
                </c:pt>
                <c:pt idx="5">
                  <c:v>10</c:v>
                </c:pt>
                <c:pt idx="6">
                  <c:v>37</c:v>
                </c:pt>
                <c:pt idx="7">
                  <c:v>50</c:v>
                </c:pt>
                <c:pt idx="8">
                  <c:v>72</c:v>
                </c:pt>
                <c:pt idx="9">
                  <c:v>95</c:v>
                </c:pt>
                <c:pt idx="10">
                  <c:v>110</c:v>
                </c:pt>
                <c:pt idx="11">
                  <c:v>130</c:v>
                </c:pt>
                <c:pt idx="12">
                  <c:v>140</c:v>
                </c:pt>
                <c:pt idx="13">
                  <c:v>142</c:v>
                </c:pt>
                <c:pt idx="14">
                  <c:v>144</c:v>
                </c:pt>
                <c:pt idx="15">
                  <c:v>144</c:v>
                </c:pt>
                <c:pt idx="16">
                  <c:v>144</c:v>
                </c:pt>
                <c:pt idx="17">
                  <c:v>144</c:v>
                </c:pt>
                <c:pt idx="18">
                  <c:v>144</c:v>
                </c:pt>
                <c:pt idx="19">
                  <c:v>144</c:v>
                </c:pt>
                <c:pt idx="20">
                  <c:v>144</c:v>
                </c:pt>
                <c:pt idx="21">
                  <c:v>144</c:v>
                </c:pt>
                <c:pt idx="22">
                  <c:v>144</c:v>
                </c:pt>
                <c:pt idx="23">
                  <c:v>144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5400">
              <a:solidFill>
                <a:srgbClr val="FF420E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Лист1!$B$5:$AA$5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8</c:v>
                </c:pt>
                <c:pt idx="8">
                  <c:v>9.5</c:v>
                </c:pt>
                <c:pt idx="9">
                  <c:v>12</c:v>
                </c:pt>
                <c:pt idx="10">
                  <c:v>13.5</c:v>
                </c:pt>
                <c:pt idx="11">
                  <c:v>16</c:v>
                </c:pt>
                <c:pt idx="12">
                  <c:v>17.5</c:v>
                </c:pt>
                <c:pt idx="13">
                  <c:v>19.5</c:v>
                </c:pt>
                <c:pt idx="14">
                  <c:v>21.5</c:v>
                </c:pt>
                <c:pt idx="15">
                  <c:v>23</c:v>
                </c:pt>
                <c:pt idx="16">
                  <c:v>25</c:v>
                </c:pt>
                <c:pt idx="17">
                  <c:v>27</c:v>
                </c:pt>
                <c:pt idx="18">
                  <c:v>29</c:v>
                </c:pt>
                <c:pt idx="19">
                  <c:v>31</c:v>
                </c:pt>
                <c:pt idx="20">
                  <c:v>33</c:v>
                </c:pt>
                <c:pt idx="21">
                  <c:v>35</c:v>
                </c:pt>
                <c:pt idx="22">
                  <c:v>37</c:v>
                </c:pt>
                <c:pt idx="23">
                  <c:v>39</c:v>
                </c:pt>
              </c:numCache>
            </c:numRef>
          </c:xVal>
          <c:yVal>
            <c:numRef>
              <c:f>Лист1!$B$7:$AA$7</c:f>
              <c:numCache>
                <c:formatCode>General</c:formatCode>
                <c:ptCount val="2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2.5</c:v>
                </c:pt>
                <c:pt idx="4">
                  <c:v>5</c:v>
                </c:pt>
                <c:pt idx="5">
                  <c:v>6</c:v>
                </c:pt>
                <c:pt idx="6">
                  <c:v>24</c:v>
                </c:pt>
                <c:pt idx="7">
                  <c:v>28</c:v>
                </c:pt>
                <c:pt idx="8">
                  <c:v>35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38</c:v>
                </c:pt>
                <c:pt idx="13">
                  <c:v>34</c:v>
                </c:pt>
                <c:pt idx="14">
                  <c:v>32</c:v>
                </c:pt>
                <c:pt idx="15">
                  <c:v>29</c:v>
                </c:pt>
                <c:pt idx="16">
                  <c:v>28</c:v>
                </c:pt>
                <c:pt idx="17">
                  <c:v>27</c:v>
                </c:pt>
                <c:pt idx="18">
                  <c:v>26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22</c:v>
                </c:pt>
                <c:pt idx="23">
                  <c:v>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19424"/>
        <c:axId val="68521344"/>
      </c:scatterChart>
      <c:valAx>
        <c:axId val="68519424"/>
        <c:scaling>
          <c:orientation val="minMax"/>
          <c:max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 baseline="0"/>
            </a:pPr>
            <a:endParaRPr lang="ru-RU"/>
          </a:p>
        </c:txPr>
        <c:crossAx val="68521344"/>
        <c:crosses val="autoZero"/>
        <c:crossBetween val="midCat"/>
        <c:majorUnit val="10"/>
      </c:valAx>
      <c:valAx>
        <c:axId val="68521344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 baseline="0"/>
            </a:pPr>
            <a:endParaRPr lang="ru-RU"/>
          </a:p>
        </c:txPr>
        <c:crossAx val="68519424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11223332718434"/>
          <c:y val="0.41003067970674439"/>
          <c:w val="0.12369348501256019"/>
          <c:h val="0.1268440232186321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 pitchFamily="18" charset="0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0.40731</cdr:x>
      <cdr:y>0.89876</cdr:y>
    </cdr:from>
    <cdr:to>
      <cdr:x>0.58998</cdr:x>
      <cdr:y>0.96602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79938" y="3258355"/>
          <a:ext cx="932769" cy="24386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0.02851</cdr:x>
      <cdr:y>0.16588</cdr:y>
    </cdr:from>
    <cdr:to>
      <cdr:x>0.07627</cdr:x>
      <cdr:y>0.63673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-5400000">
          <a:off x="-585986" y="1332963"/>
          <a:ext cx="1707028" cy="24386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96A40B-AD35-4C29-896A-62E10EC0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E982F8-05FE-4959-BC10-5024600FB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1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E11DB0-5D06-45E8-BCB7-6B77B4199960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982F8-05FE-4959-BC10-5024600FBA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ADEB-8738-4B3F-9963-0668D6F34A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715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304D-3D87-4BE1-9400-19C101B206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20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E314-33AA-438C-BE06-5474B37D462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909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A18F-4CD9-48C7-8C6B-B412E55D7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1678-1687-4140-B1F2-FA41C90484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140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1649-3866-4D16-BD30-4DFC4E67E4D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5563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FEEA-2F06-4A2C-A3B5-12B91EEFFA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61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2A26-0182-4572-9537-88B2642BCE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440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29F1-4B53-4BE9-B1B1-B8A3267087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19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8776-5FE0-4CF4-B804-2F12829534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816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EE29-0C21-443F-ADE3-2FEFA5E9B4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034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A5E9-66EC-4B2A-BF80-81A2BFAC49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940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A4CC43-AD0E-48B3-A3B2-6FA726BF91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7" r:id="rId2"/>
    <p:sldLayoutId id="2147483896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7" r:id="rId9"/>
    <p:sldLayoutId id="2147483893" r:id="rId10"/>
    <p:sldLayoutId id="2147483894" r:id="rId11"/>
    <p:sldLayoutId id="21474838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297201" y="6094164"/>
            <a:ext cx="6425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14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www.space-lab.ru</a:t>
            </a:r>
            <a:endParaRPr lang="ru-RU" altLang="ru-RU" sz="1400" b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itle 1"/>
          <p:cNvSpPr>
            <a:spLocks noGrp="1"/>
          </p:cNvSpPr>
          <p:nvPr/>
        </p:nvSpPr>
        <p:spPr bwMode="auto">
          <a:xfrm>
            <a:off x="419100" y="632298"/>
            <a:ext cx="8229600" cy="3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ru-RU" sz="4000" b="1" dirty="0" smtClean="0">
                <a:solidFill>
                  <a:schemeClr val="bg2"/>
                </a:solidFill>
                <a:latin typeface="Calibri" pitchFamily="34" charset="0"/>
              </a:rPr>
              <a:t>New Effects of Moving Media Optics</a:t>
            </a:r>
            <a:endParaRPr lang="ru-RU" altLang="ru-RU" sz="4000" b="1" dirty="0" smtClean="0">
              <a:solidFill>
                <a:srgbClr val="0066FF"/>
              </a:solidFill>
              <a:latin typeface="Calibri" pitchFamily="34" charset="0"/>
            </a:endParaRPr>
          </a:p>
          <a:p>
            <a:pPr algn="ctr" eaLnBrk="1" hangingPunct="1"/>
            <a:endParaRPr lang="ru-RU" altLang="ru-RU" sz="2400" b="1" dirty="0" smtClean="0">
              <a:solidFill>
                <a:srgbClr val="0066FF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ru-RU" b="1" smtClean="0">
                <a:solidFill>
                  <a:srgbClr val="0066FF"/>
                </a:solidFill>
                <a:latin typeface="Calibri" pitchFamily="34" charset="0"/>
              </a:rPr>
              <a:t>Research supervisor</a:t>
            </a:r>
            <a:r>
              <a:rPr lang="ru-RU" altLang="ru-RU" b="1" smtClean="0">
                <a:solidFill>
                  <a:srgbClr val="0066FF"/>
                </a:solidFill>
                <a:latin typeface="Calibri" pitchFamily="34" charset="0"/>
              </a:rPr>
              <a:t>: </a:t>
            </a:r>
            <a:r>
              <a:rPr lang="en-US" altLang="ru-RU" b="1" dirty="0" smtClean="0">
                <a:solidFill>
                  <a:srgbClr val="0066FF"/>
                </a:solidFill>
                <a:latin typeface="Calibri" pitchFamily="34" charset="0"/>
              </a:rPr>
              <a:t>Vladimir O. </a:t>
            </a:r>
            <a:r>
              <a:rPr lang="en-US" altLang="ru-RU" b="1" dirty="0" err="1" smtClean="0">
                <a:solidFill>
                  <a:srgbClr val="0066FF"/>
                </a:solidFill>
                <a:latin typeface="Calibri" pitchFamily="34" charset="0"/>
              </a:rPr>
              <a:t>Gladyshev</a:t>
            </a:r>
            <a:r>
              <a:rPr lang="en-US" altLang="ru-RU" b="1" dirty="0" smtClean="0">
                <a:solidFill>
                  <a:srgbClr val="0066FF"/>
                </a:solidFill>
                <a:latin typeface="Calibri" pitchFamily="34" charset="0"/>
              </a:rPr>
              <a:t>, D.Sc. (Phys.-Math.)</a:t>
            </a:r>
            <a:r>
              <a:rPr lang="ru-RU" altLang="ru-RU" sz="1700" b="1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  <a:endParaRPr lang="ru-RU" altLang="ru-RU" sz="1700" b="1" u="sng" dirty="0" smtClean="0">
              <a:solidFill>
                <a:srgbClr val="0066FF"/>
              </a:solidFill>
              <a:latin typeface="Calibri" pitchFamily="34" charset="0"/>
            </a:endParaRPr>
          </a:p>
          <a:p>
            <a:pPr algn="ctr" eaLnBrk="1" hangingPunct="1"/>
            <a:endParaRPr lang="en-US" altLang="ru-RU" sz="2000" b="1" u="sng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59" y="4090087"/>
            <a:ext cx="1487473" cy="14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2763" y="4093891"/>
            <a:ext cx="1401848" cy="14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735" y="4114634"/>
            <a:ext cx="1643814" cy="14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7611" y="4105947"/>
            <a:ext cx="1434609" cy="14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1357" y="4116463"/>
            <a:ext cx="1460158" cy="14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48634" y="269340"/>
            <a:ext cx="64257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b="1" dirty="0" smtClean="0">
                <a:solidFill>
                  <a:srgbClr val="0066FF"/>
                </a:solidFill>
              </a:rPr>
              <a:t>Bauman Moscow State </a:t>
            </a:r>
            <a:r>
              <a:rPr lang="en-US" altLang="ru-RU" b="1" dirty="0">
                <a:solidFill>
                  <a:srgbClr val="0066FF"/>
                </a:solidFill>
              </a:rPr>
              <a:t>T</a:t>
            </a:r>
            <a:r>
              <a:rPr lang="en-US" altLang="ru-RU" b="1" dirty="0" smtClean="0">
                <a:solidFill>
                  <a:srgbClr val="0066FF"/>
                </a:solidFill>
              </a:rPr>
              <a:t>echnical </a:t>
            </a:r>
            <a:r>
              <a:rPr lang="en-US" altLang="ru-RU" b="1" dirty="0">
                <a:solidFill>
                  <a:srgbClr val="0066FF"/>
                </a:solidFill>
              </a:rPr>
              <a:t>U</a:t>
            </a:r>
            <a:r>
              <a:rPr lang="en-US" altLang="ru-RU" b="1" dirty="0" smtClean="0">
                <a:solidFill>
                  <a:srgbClr val="0066FF"/>
                </a:solidFill>
              </a:rPr>
              <a:t>niversity</a:t>
            </a:r>
            <a:endParaRPr lang="ru-RU" altLang="ru-RU" b="1" dirty="0" smtClean="0">
              <a:solidFill>
                <a:srgbClr val="0066FF"/>
              </a:solidFill>
            </a:endParaRPr>
          </a:p>
          <a:p>
            <a:pPr algn="ctr"/>
            <a:r>
              <a:rPr lang="en-US" altLang="ru-RU" b="1" dirty="0" smtClean="0">
                <a:solidFill>
                  <a:srgbClr val="0066FF"/>
                </a:solidFill>
              </a:rPr>
              <a:t>Scientific-Educational Complex </a:t>
            </a:r>
            <a:r>
              <a:rPr lang="ru-RU" altLang="ru-RU" b="1" dirty="0" smtClean="0">
                <a:solidFill>
                  <a:srgbClr val="0066FF"/>
                </a:solidFill>
              </a:rPr>
              <a:t>«</a:t>
            </a:r>
            <a:r>
              <a:rPr lang="en-US" altLang="ru-RU" b="1" dirty="0" smtClean="0">
                <a:solidFill>
                  <a:srgbClr val="0066FF"/>
                </a:solidFill>
              </a:rPr>
              <a:t>Fundamental Sciences</a:t>
            </a:r>
            <a:r>
              <a:rPr lang="ru-RU" altLang="ru-RU" b="1" dirty="0" smtClean="0">
                <a:solidFill>
                  <a:srgbClr val="0066FF"/>
                </a:solidFill>
              </a:rPr>
              <a:t>»</a:t>
            </a:r>
            <a:endParaRPr lang="ru-RU" altLang="ru-RU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15" y="277988"/>
            <a:ext cx="8769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SADE experiment.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en-US" b="1" dirty="0" smtClean="0">
                <a:solidFill>
                  <a:srgbClr val="0066FF"/>
                </a:solidFill>
              </a:rPr>
              <a:t>Foundation for creating navigation systems based on a new physical principle. </a:t>
            </a:r>
            <a:r>
              <a:rPr lang="ru-RU" b="1" dirty="0" smtClean="0">
                <a:solidFill>
                  <a:srgbClr val="0066FF"/>
                </a:solidFill>
              </a:rPr>
              <a:t> 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919" y="4842884"/>
            <a:ext cx="4090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Experiment remote control and data processing at </a:t>
            </a:r>
            <a:r>
              <a:rPr lang="en-US" altLang="ru-RU" i="1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IBM </a:t>
            </a:r>
            <a:r>
              <a:rPr lang="ru-RU" altLang="ru-RU" i="1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i="1" dirty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Mainframe Center of </a:t>
            </a:r>
            <a:r>
              <a:rPr lang="en-US" i="1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Excellence, Bauman MSTU</a:t>
            </a:r>
            <a:endParaRPr lang="en-US" i="1" dirty="0">
              <a:solidFill>
                <a:srgbClr val="0066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ru-RU" altLang="ru-RU" i="1" dirty="0" smtClean="0">
              <a:solidFill>
                <a:srgbClr val="0066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3187" name="Picture 3" descr="C:\Documents and Settings\Admin\Рабочий стол\Эксперименты\ФОТО-КластерПК\Кластер-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1446987"/>
            <a:ext cx="4432364" cy="2958275"/>
          </a:xfrm>
          <a:prstGeom prst="rect">
            <a:avLst/>
          </a:prstGeom>
          <a:noFill/>
        </p:spPr>
      </p:pic>
      <p:pic>
        <p:nvPicPr>
          <p:cNvPr id="93188" name="Picture 4" descr="C:\Documents and Settings\Admin\Рабочий стол\Эксперименты\Галактические координаты\25.07.08-with-cmb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1446875"/>
            <a:ext cx="3962400" cy="29594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91129" y="4847382"/>
            <a:ext cx="456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dirty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Presentation of experimental data in galactic coordinates (determination of the </a:t>
            </a:r>
            <a:r>
              <a:rPr lang="en-US" altLang="ru-RU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movement velocity in </a:t>
            </a:r>
            <a:r>
              <a:rPr lang="en-US" altLang="ru-RU" dirty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space)</a:t>
            </a:r>
          </a:p>
          <a:p>
            <a:pPr algn="ctr"/>
            <a:endParaRPr lang="ru-RU" altLang="ru-RU" dirty="0" smtClean="0">
              <a:solidFill>
                <a:srgbClr val="0066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3547517" y="0"/>
            <a:ext cx="1786899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New effects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869603" y="4845175"/>
            <a:ext cx="40533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Dependence of interference fringe shift on the optical disc rotational frequency for two directions of rotation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( 95% agreement with calculation).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246" y="4838583"/>
            <a:ext cx="3856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Fig</a:t>
            </a:r>
            <a:r>
              <a:rPr lang="ru-RU" sz="1600" b="1" dirty="0" smtClean="0">
                <a:solidFill>
                  <a:srgbClr val="0000FF"/>
                </a:solidFill>
              </a:rPr>
              <a:t>.1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r>
              <a:rPr lang="ru-RU" sz="1600" dirty="0" smtClean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Dependence of the time of interference fringe passage over FD aperture on the optical disc </a:t>
            </a:r>
            <a:r>
              <a:rPr lang="en-US" sz="1600" dirty="0" smtClean="0">
                <a:solidFill>
                  <a:srgbClr val="0000FF"/>
                </a:solidFill>
              </a:rPr>
              <a:t>rotational frequency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048" y="1171618"/>
            <a:ext cx="3574004" cy="28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95" y="1283743"/>
            <a:ext cx="4102396" cy="28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3547516" y="0"/>
            <a:ext cx="1786899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New effects</a:t>
            </a:r>
          </a:p>
        </p:txBody>
      </p:sp>
      <p:pic>
        <p:nvPicPr>
          <p:cNvPr id="15" name="Рисунок 14" descr="Рис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36" y="1585608"/>
            <a:ext cx="4190999" cy="22470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642" y="4482764"/>
            <a:ext cx="4143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.3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Dependence of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rotation angle of polarization plane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∆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φ 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time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=80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Hz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the moment of time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=20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min, the motor was switched off and the optical disc stopped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Relaxation time of glass properties is at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=100</a:t>
            </a:r>
            <a:r>
              <a:rPr lang="en-US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ru-RU" sz="16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с. </a:t>
            </a:r>
          </a:p>
        </p:txBody>
      </p:sp>
      <p:pic>
        <p:nvPicPr>
          <p:cNvPr id="16" name="Рисунок 15" descr="Рис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083" y="1079770"/>
            <a:ext cx="3533336" cy="3215585"/>
          </a:xfrm>
          <a:prstGeom prst="rect">
            <a:avLst/>
          </a:prstGeom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82048" y="4473385"/>
            <a:ext cx="4561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Dependence of beam deflection angle on the optical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 rotational frequency. Initial polarization of laser radiation 1) horizontal; 2) vertical.</a:t>
            </a:r>
            <a:endParaRPr lang="ru-RU" sz="16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6620"/>
            <a:ext cx="4727643" cy="26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4281" y="4699160"/>
            <a:ext cx="4367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.5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Non-linear dependence of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angle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polarization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plane rotation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∆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φ 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optical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 rotational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frequency f. 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Initial polarization of laser radiation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1 -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horizontal;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2 -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vertical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7468" y="0"/>
            <a:ext cx="1786900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New effects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1987" y="4708580"/>
            <a:ext cx="4231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.6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Non-linear dependence of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voltage on the FD on time due to depolarization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(1 - signal amplitude at the initial position of the polarizer, 2 - signal amplitude after rotating the polarizer)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766553" y="1566154"/>
          <a:ext cx="4377447" cy="284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7123" y="0"/>
            <a:ext cx="3507692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Results and conclusions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28971" y="1348375"/>
            <a:ext cx="8514062" cy="398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342900" indent="-342900">
              <a:buAutoNum type="arabicPeriod"/>
            </a:pP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effect of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beam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deflection in </a:t>
            </a: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rotating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optical disc was </a:t>
            </a: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predicted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solution of Maxwell's equations in a moving medium in the presence of a tangential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discontinuity</a:t>
            </a:r>
            <a:r>
              <a:rPr lang="ru-RU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velocity was </a:t>
            </a: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experimentally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verified.</a:t>
            </a:r>
            <a:endParaRPr lang="en-US" alt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properties of electromagnetic radiation in a rotating dielectric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were investigated </a:t>
            </a: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experimentally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alt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71463">
              <a:buFontTx/>
              <a:buChar char="-"/>
            </a:pPr>
            <a:r>
              <a:rPr lang="ru-RU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imitations </a:t>
            </a:r>
            <a:r>
              <a:rPr lang="en-US" sz="200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of Snell’s law </a:t>
            </a:r>
            <a:r>
              <a:rPr lang="en-US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at tangential discontinuity  in velocity</a:t>
            </a:r>
            <a:r>
              <a:rPr lang="ru-RU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;</a:t>
            </a:r>
            <a:endParaRPr lang="ru-RU" altLang="ru-RU" sz="2000" dirty="0" smtClean="0">
              <a:solidFill>
                <a:srgbClr val="0000FF"/>
              </a:solidFill>
              <a:latin typeface="Monotype Corsiva" pitchFamily="66" charset="0"/>
              <a:cs typeface="Arial" pitchFamily="34" charset="0"/>
            </a:endParaRPr>
          </a:p>
          <a:p>
            <a:pPr marL="271463">
              <a:buFontTx/>
              <a:buChar char="-"/>
            </a:pPr>
            <a:r>
              <a:rPr lang="ru-RU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en-US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otation </a:t>
            </a:r>
            <a:r>
              <a:rPr lang="en-US" sz="200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of polarization </a:t>
            </a:r>
            <a:r>
              <a:rPr lang="en-US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plane, depolarization,  </a:t>
            </a:r>
            <a:r>
              <a:rPr lang="en-US" sz="2000" dirty="0" err="1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ellipticity</a:t>
            </a:r>
            <a:r>
              <a:rPr lang="ru-RU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;</a:t>
            </a:r>
            <a:endParaRPr lang="ru-RU" altLang="ru-RU" sz="2000" dirty="0" smtClean="0">
              <a:solidFill>
                <a:srgbClr val="0000FF"/>
              </a:solidFill>
              <a:latin typeface="Monotype Corsiva" pitchFamily="66" charset="0"/>
              <a:cs typeface="Arial" pitchFamily="34" charset="0"/>
            </a:endParaRPr>
          </a:p>
          <a:p>
            <a:pPr marL="271463">
              <a:buFontTx/>
              <a:buChar char="-"/>
            </a:pPr>
            <a:r>
              <a:rPr lang="en-US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Angular </a:t>
            </a:r>
            <a:r>
              <a:rPr lang="en-US" altLang="ru-RU" sz="200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deflection of a laser beam in a rotating optical </a:t>
            </a:r>
            <a:r>
              <a:rPr lang="en-US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disc</a:t>
            </a:r>
            <a:r>
              <a:rPr lang="ru-RU" altLang="ru-RU" sz="20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.</a:t>
            </a:r>
            <a:endParaRPr lang="ru-RU" altLang="ru-RU" sz="2000" dirty="0">
              <a:solidFill>
                <a:srgbClr val="0000FF"/>
              </a:solidFill>
              <a:latin typeface="Monotype Corsiva" pitchFamily="66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 startAt="4"/>
            </a:pP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movement of the atmosphere leads to a change in the phase velocity of the electromagnetic wave and an error in determining the </a:t>
            </a: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aircraft coordinates.</a:t>
            </a:r>
          </a:p>
          <a:p>
            <a:pPr marL="342900" indent="-342900">
              <a:spcBef>
                <a:spcPts val="600"/>
              </a:spcBef>
              <a:buAutoNum type="arabicPeriod" startAt="4"/>
            </a:pP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observed effects enable a simple ultra-small device to control the beam parameters</a:t>
            </a:r>
            <a:r>
              <a:rPr lang="ru-RU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 startAt="4"/>
            </a:pPr>
            <a:r>
              <a:rPr lang="en-US" alt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effects are not dependent on the changes in the medium.</a:t>
            </a:r>
            <a:endParaRPr lang="en-US" alt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7253" y="1191480"/>
            <a:ext cx="742466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ru-RU" sz="1600" dirty="0" smtClean="0">
                <a:solidFill>
                  <a:srgbClr val="0000FF"/>
                </a:solidFill>
              </a:rPr>
              <a:t>1. </a:t>
            </a:r>
            <a:r>
              <a:rPr lang="en-US" sz="1600" dirty="0" smtClean="0">
                <a:solidFill>
                  <a:srgbClr val="0000FF"/>
                </a:solidFill>
              </a:rPr>
              <a:t>Investigating effects in various types of glass for various wavelengths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ru-RU" sz="1600" dirty="0" smtClean="0">
                <a:solidFill>
                  <a:srgbClr val="0000FF"/>
                </a:solidFill>
              </a:rPr>
              <a:t>2. </a:t>
            </a:r>
            <a:r>
              <a:rPr lang="en-US" sz="1600" dirty="0" smtClean="0">
                <a:solidFill>
                  <a:srgbClr val="0000FF"/>
                </a:solidFill>
              </a:rPr>
              <a:t>Influence of the material dispersion</a:t>
            </a:r>
            <a:r>
              <a:rPr lang="ru-RU" sz="1600" dirty="0" smtClean="0">
                <a:solidFill>
                  <a:srgbClr val="0000FF"/>
                </a:solidFill>
              </a:rPr>
              <a:t>: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/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/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/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ru-RU" sz="1600" dirty="0" smtClean="0">
                <a:solidFill>
                  <a:srgbClr val="0000FF"/>
                </a:solidFill>
              </a:rPr>
              <a:t>3. </a:t>
            </a:r>
            <a:r>
              <a:rPr lang="en-US" sz="1600" dirty="0" smtClean="0">
                <a:solidFill>
                  <a:srgbClr val="0000FF"/>
                </a:solidFill>
              </a:rPr>
              <a:t>Investigating the influence of the media purity on the magnitude of the effect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ru-RU" sz="1600" dirty="0" smtClean="0">
                <a:solidFill>
                  <a:srgbClr val="0000FF"/>
                </a:solidFill>
              </a:rPr>
              <a:t>4. </a:t>
            </a:r>
            <a:r>
              <a:rPr lang="en-US" sz="1600" dirty="0" smtClean="0">
                <a:solidFill>
                  <a:srgbClr val="0000FF"/>
                </a:solidFill>
              </a:rPr>
              <a:t>Creating a multi-beam interferometer.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ru-RU" sz="1600" dirty="0" smtClean="0">
                <a:solidFill>
                  <a:srgbClr val="0000FF"/>
                </a:solidFill>
              </a:rPr>
              <a:t>5. </a:t>
            </a:r>
            <a:r>
              <a:rPr lang="en-US" sz="1600" dirty="0" smtClean="0">
                <a:solidFill>
                  <a:srgbClr val="0000FF"/>
                </a:solidFill>
              </a:rPr>
              <a:t>Investigating effects in moving photon crystals. 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ru-RU" sz="1600" dirty="0" smtClean="0">
                <a:solidFill>
                  <a:srgbClr val="0000FF"/>
                </a:solidFill>
              </a:rPr>
              <a:t>6. </a:t>
            </a:r>
            <a:r>
              <a:rPr lang="en-US" sz="1600" dirty="0" smtClean="0">
                <a:solidFill>
                  <a:srgbClr val="0000FF"/>
                </a:solidFill>
              </a:rPr>
              <a:t>Investigating effects in optical crystals and active media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 smtClean="0">
              <a:solidFill>
                <a:srgbClr val="0000FF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ru-RU" sz="1600" dirty="0" smtClean="0">
                <a:solidFill>
                  <a:srgbClr val="0000FF"/>
                </a:solidFill>
              </a:rPr>
              <a:t>7. </a:t>
            </a:r>
            <a:r>
              <a:rPr lang="en-US" sz="1600" dirty="0" smtClean="0">
                <a:solidFill>
                  <a:srgbClr val="0000FF"/>
                </a:solidFill>
              </a:rPr>
              <a:t>Research in the field of low-frequency </a:t>
            </a:r>
            <a:r>
              <a:rPr lang="en-US" sz="1600" dirty="0" err="1" smtClean="0">
                <a:solidFill>
                  <a:srgbClr val="0000FF"/>
                </a:solidFill>
              </a:rPr>
              <a:t>acousto</a:t>
            </a:r>
            <a:r>
              <a:rPr lang="en-US" sz="1600" dirty="0" smtClean="0">
                <a:solidFill>
                  <a:srgbClr val="0000FF"/>
                </a:solidFill>
              </a:rPr>
              <a:t>-optics. </a:t>
            </a:r>
          </a:p>
          <a:p>
            <a:pPr marL="180975" indent="-180975">
              <a:spcBef>
                <a:spcPts val="600"/>
              </a:spcBef>
            </a:pPr>
            <a:r>
              <a:rPr lang="ru-RU" sz="1600" dirty="0" smtClean="0">
                <a:solidFill>
                  <a:srgbClr val="0000FF"/>
                </a:solidFill>
              </a:rPr>
              <a:t>8</a:t>
            </a:r>
            <a:r>
              <a:rPr lang="ru-RU" sz="1600" dirty="0" smtClean="0">
                <a:solidFill>
                  <a:srgbClr val="0000FF"/>
                </a:solidFill>
              </a:rPr>
              <a:t>. </a:t>
            </a:r>
            <a:r>
              <a:rPr lang="en-US" sz="1600" dirty="0" smtClean="0">
                <a:solidFill>
                  <a:srgbClr val="0000FF"/>
                </a:solidFill>
              </a:rPr>
              <a:t>Searching for relevant engineering applications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431" y="0"/>
            <a:ext cx="2460930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urther research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778" y="2128585"/>
            <a:ext cx="3640347" cy="6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40" y="3868615"/>
            <a:ext cx="894912" cy="67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86" y="1457011"/>
            <a:ext cx="866100" cy="66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93" y="2912528"/>
            <a:ext cx="874207" cy="8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777" y="2234309"/>
            <a:ext cx="733975" cy="6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62777" y="0"/>
            <a:ext cx="3097322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Potential applications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9344" y="852872"/>
            <a:ext cx="72179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New </a:t>
            </a:r>
            <a:r>
              <a:rPr lang="en-US" sz="1600" b="1" dirty="0">
                <a:solidFill>
                  <a:srgbClr val="0000FF"/>
                </a:solidFill>
              </a:rPr>
              <a:t>methods for controlling laser radiation </a:t>
            </a:r>
            <a:r>
              <a:rPr lang="en-US" sz="1600" b="1" dirty="0" smtClean="0">
                <a:solidFill>
                  <a:srgbClr val="0000FF"/>
                </a:solidFill>
              </a:rPr>
              <a:t>parameters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Influence of effects on the coherent data transmission in the atmosphere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Enhanced precision of satellite navigation systems.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New-generation passive </a:t>
            </a:r>
            <a:r>
              <a:rPr lang="en-US" sz="1600" b="1" dirty="0">
                <a:solidFill>
                  <a:srgbClr val="0000FF"/>
                </a:solidFill>
              </a:rPr>
              <a:t>laser </a:t>
            </a:r>
            <a:r>
              <a:rPr lang="en-US" sz="1600" b="1" dirty="0" smtClean="0">
                <a:solidFill>
                  <a:srgbClr val="0000FF"/>
                </a:solidFill>
              </a:rPr>
              <a:t>mini-satellites based on </a:t>
            </a:r>
            <a:r>
              <a:rPr lang="en-US" sz="1600" b="1" dirty="0">
                <a:solidFill>
                  <a:srgbClr val="0000FF"/>
                </a:solidFill>
              </a:rPr>
              <a:t>a </a:t>
            </a:r>
            <a:r>
              <a:rPr lang="en-US" sz="1600" b="1" dirty="0" smtClean="0">
                <a:solidFill>
                  <a:srgbClr val="0000FF"/>
                </a:solidFill>
              </a:rPr>
              <a:t>Luneburg lens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>
                <a:solidFill>
                  <a:srgbClr val="0000FF"/>
                </a:solidFill>
              </a:rPr>
              <a:t>A new method for the selection and control of ultra-high purity optical </a:t>
            </a:r>
            <a:r>
              <a:rPr lang="en-US" sz="1600" b="1" dirty="0" smtClean="0">
                <a:solidFill>
                  <a:srgbClr val="0000FF"/>
                </a:solidFill>
              </a:rPr>
              <a:t>materials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Enhanced accuracy </a:t>
            </a:r>
            <a:r>
              <a:rPr lang="en-US" sz="1600" b="1" dirty="0">
                <a:solidFill>
                  <a:srgbClr val="0000FF"/>
                </a:solidFill>
              </a:rPr>
              <a:t>of </a:t>
            </a:r>
            <a:r>
              <a:rPr lang="en-US" sz="1600" b="1" dirty="0" smtClean="0">
                <a:solidFill>
                  <a:srgbClr val="0000FF"/>
                </a:solidFill>
              </a:rPr>
              <a:t>sighting </a:t>
            </a:r>
            <a:r>
              <a:rPr lang="en-US" sz="1600" b="1" dirty="0">
                <a:solidFill>
                  <a:srgbClr val="0000FF"/>
                </a:solidFill>
              </a:rPr>
              <a:t>and aiming systems in overload </a:t>
            </a:r>
            <a:r>
              <a:rPr lang="en-US" sz="1600" b="1" dirty="0" smtClean="0">
                <a:solidFill>
                  <a:srgbClr val="0000FF"/>
                </a:solidFill>
              </a:rPr>
              <a:t>conditions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Expanded functionality of high-precision laser gyroscopes.</a:t>
            </a:r>
            <a:endParaRPr lang="ru-RU" sz="1600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6" y="783602"/>
            <a:ext cx="1285875" cy="139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47093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32" y="3604101"/>
            <a:ext cx="1309484" cy="130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bli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8" y="4987512"/>
            <a:ext cx="1352212" cy="13995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4639" y="5739319"/>
            <a:ext cx="524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Потребители: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Минобороны России,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Роскосмос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8223" y="0"/>
            <a:ext cx="42303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Key publications</a:t>
            </a:r>
            <a:endParaRPr lang="ru-RU" sz="1400" b="1" dirty="0" smtClean="0">
              <a:solidFill>
                <a:srgbClr val="0066FF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66FF"/>
                </a:solidFill>
              </a:rPr>
              <a:t>(full list at </a:t>
            </a:r>
            <a:r>
              <a:rPr lang="ru-RU" sz="1400" b="1" dirty="0" smtClean="0">
                <a:solidFill>
                  <a:srgbClr val="0066FF"/>
                </a:solidFill>
              </a:rPr>
              <a:t> </a:t>
            </a:r>
            <a:r>
              <a:rPr lang="en-US" sz="1400" b="1" u="sng" dirty="0" smtClean="0">
                <a:solidFill>
                  <a:srgbClr val="0066FF"/>
                </a:solidFill>
              </a:rPr>
              <a:t>www.space-lab.ru</a:t>
            </a:r>
            <a:r>
              <a:rPr lang="en-US" sz="1400" b="1" dirty="0" smtClean="0">
                <a:solidFill>
                  <a:srgbClr val="0066FF"/>
                </a:solidFill>
              </a:rPr>
              <a:t>)</a:t>
            </a:r>
            <a:endParaRPr lang="en-US" sz="1400" b="1" dirty="0" smtClean="0"/>
          </a:p>
          <a:p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02" y="482320"/>
            <a:ext cx="990053" cy="14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98655" y="764865"/>
            <a:ext cx="70780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622300" algn="just">
              <a:tabLst>
                <a:tab pos="252413" algn="l"/>
              </a:tabLst>
            </a:pPr>
            <a:r>
              <a:rPr lang="en-US" sz="16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Experimental </a:t>
            </a:r>
            <a:r>
              <a:rPr lang="en-US" sz="1600" b="1" u="sng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setup patent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252413" algn="l"/>
              </a:tabLs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Patent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RU2498214.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device for measuring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space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anisotropy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electromagnetic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radiation velocities. 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V.O., 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Tiunov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P.S., 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Leontiev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A.D., 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Sharandin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E.A.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IPC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G01C19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(2006.01).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Publ. 11/10/2013. Bul. No. 31.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01451" y="1771156"/>
            <a:ext cx="8460713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>
                <a:tab pos="252413" algn="l"/>
              </a:tabLst>
            </a:pPr>
            <a:r>
              <a:rPr lang="en-US" sz="1400" b="1" u="sng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Polarization</a:t>
            </a:r>
            <a:endParaRPr lang="ru-RU" sz="1400" b="1" u="sng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tabLst>
                <a:tab pos="2524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1].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Portnov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D.I.,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Kauts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V.L.,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Sharandin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E.A.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Experimental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investigation of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laser radiation </a:t>
            </a: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ipolarization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rotating optical glass // 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Optics and Spectroscopy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Т.115,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no. 3,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398-405 (2013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[In Russian] </a:t>
            </a:r>
          </a:p>
          <a:p>
            <a:pPr lvl="0" algn="ctr" eaLnBrk="0" hangingPunct="0">
              <a:tabLst>
                <a:tab pos="252413" algn="l"/>
              </a:tabLst>
            </a:pPr>
            <a:endParaRPr kumimoji="0" lang="en-US" sz="1400" b="1" i="0" u="sng" strike="noStrike" cap="none" normalizeH="0" baseline="0" dirty="0">
              <a:ln>
                <a:noFill/>
              </a:ln>
              <a:solidFill>
                <a:srgbClr val="5B44E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252413" algn="l"/>
              </a:tabLst>
            </a:pPr>
            <a:r>
              <a:rPr lang="en-US" sz="1400" b="1" u="sng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Designing experimental setup</a:t>
            </a:r>
            <a:r>
              <a:rPr lang="en-US" sz="1400" b="1" u="sng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hangingPunct="0">
              <a:tabLst>
                <a:tab pos="2524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2].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Tiunov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P.S.,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Leontiev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A.D.,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Gladysheva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T.M.,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Sharandin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E.A.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Investigation of the space anisotropy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electromagnetic radiation velocities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moving medium //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Technical Physics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–Vol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82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No. 11, pp.54-63 (2012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[In Russian]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600"/>
              </a:spcBef>
              <a:tabLst>
                <a:tab pos="2524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[3].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Gladysheva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T.M.,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Dashko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Trofimov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Sharandin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E.A.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first results of measuring the dependence of the spatial drag of light in a rotating medium on the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rate of rotation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Technical Physics Letters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-Vol. 33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No. 21,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17-24 (2007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[In Russian] </a:t>
            </a:r>
          </a:p>
          <a:p>
            <a:pPr lvl="0" algn="just" eaLnBrk="0" hangingPunct="0">
              <a:spcBef>
                <a:spcPts val="600"/>
              </a:spcBef>
              <a:tabLst>
                <a:tab pos="2524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4].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Gladysheva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T.M.,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Zubarev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V.E.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Registration of the effect of light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drag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disk optical interferometer //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Technical Physics Letters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Vol. 28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No. 3,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pp.88-94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(2002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[In Russian] </a:t>
            </a:r>
          </a:p>
          <a:p>
            <a:pPr lvl="0" algn="ctr" eaLnBrk="0" hangingPunct="0">
              <a:spcBef>
                <a:spcPts val="600"/>
              </a:spcBef>
              <a:tabLst>
                <a:tab pos="252413" algn="l"/>
              </a:tabLst>
            </a:pP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ru-RU" sz="1400" b="1" u="sng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>
              <a:spcBef>
                <a:spcPts val="0"/>
              </a:spcBef>
              <a:tabLst>
                <a:tab pos="252413" algn="l"/>
              </a:tabLs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ropagation trajectory deflection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monochromatic electromagnetic plane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wave in a medium with rotation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JETP Letters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Vol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.8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-С.593-597 (1993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[In Russian]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0"/>
              </a:spcBef>
              <a:tabLst>
                <a:tab pos="252413" algn="l"/>
              </a:tabLs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[6]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V.O.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Propagation of a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monochromatic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electromagnetic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plane wave 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complex motion medium // </a:t>
            </a:r>
            <a:r>
              <a:rPr lang="en-US" sz="1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Technical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physics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Vol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69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pp.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97-100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(1999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[In Russian]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0"/>
              </a:spcBef>
              <a:tabLst>
                <a:tab pos="252413" algn="l"/>
              </a:tabLst>
            </a:pP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[7]. </a:t>
            </a:r>
            <a:r>
              <a:rPr lang="en-US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V., </a:t>
            </a:r>
            <a:r>
              <a:rPr lang="en-US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Gladysheva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T., </a:t>
            </a:r>
            <a:r>
              <a:rPr lang="en-US" sz="14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Zubarev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Propagation of electromagnetic waves in complex motion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media //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Journal </a:t>
            </a:r>
            <a:r>
              <a:rPr lang="en-US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Engineering Mathematics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Vol. 55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No.1-4, 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pp.239-254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(2006)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77899"/>
            <a:ext cx="8280400" cy="51716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Naval Research Laboratory </a:t>
            </a:r>
            <a:r>
              <a:rPr lang="en-US" sz="2000" dirty="0" smtClean="0">
                <a:solidFill>
                  <a:srgbClr val="0000FF"/>
                </a:solidFill>
              </a:rPr>
              <a:t>USA;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US Air Force Office </a:t>
            </a:r>
            <a:r>
              <a:rPr lang="en-US" sz="2000" dirty="0" smtClean="0">
                <a:solidFill>
                  <a:srgbClr val="0000FF"/>
                </a:solidFill>
              </a:rPr>
              <a:t>of Scientific Research;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DARPA</a:t>
            </a:r>
            <a:r>
              <a:rPr lang="en-US" sz="2000" dirty="0" smtClean="0">
                <a:solidFill>
                  <a:srgbClr val="0000FF"/>
                </a:solidFill>
              </a:rPr>
              <a:t> - Defense Advanced Research Projects Agency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NATO</a:t>
            </a:r>
            <a:r>
              <a:rPr lang="en-US" sz="2000" dirty="0" smtClean="0">
                <a:solidFill>
                  <a:srgbClr val="0000FF"/>
                </a:solidFill>
              </a:rPr>
              <a:t>, US National Bureau of Standard, National Science Foundation, Office of Naval Research;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US National Aeronautics and Space</a:t>
            </a:r>
            <a:r>
              <a:rPr lang="en-US" sz="2000" dirty="0" smtClean="0">
                <a:solidFill>
                  <a:srgbClr val="0000FF"/>
                </a:solidFill>
              </a:rPr>
              <a:t>, Research Laboratory of Electronics;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US National Science Foundation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CNRS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(CERN);</a:t>
            </a:r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UK Engineering and Physical Sciences Research Council;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Royal Society of New </a:t>
            </a:r>
            <a:r>
              <a:rPr lang="en-US" sz="2000" dirty="0" err="1" smtClean="0">
                <a:solidFill>
                  <a:srgbClr val="0000FF"/>
                </a:solidFill>
              </a:rPr>
              <a:t>Zealan</a:t>
            </a:r>
            <a:r>
              <a:rPr lang="en-US" sz="2000" dirty="0" smtClean="0">
                <a:solidFill>
                  <a:srgbClr val="0000FF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UK Engineering and Physical Sciences Research Council.</a:t>
            </a:r>
            <a:endParaRPr lang="ru-RU" sz="24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5631"/>
            <a:ext cx="565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Research in this field conducted by</a:t>
            </a:r>
            <a:r>
              <a:rPr lang="ru-RU" sz="2400" b="1" dirty="0" smtClean="0">
                <a:solidFill>
                  <a:srgbClr val="0066FF"/>
                </a:solidFill>
              </a:rPr>
              <a:t>:</a:t>
            </a:r>
            <a:endParaRPr lang="ru-RU" sz="2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979" y="265631"/>
            <a:ext cx="360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Historical background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3115" y="1070042"/>
            <a:ext cx="807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1851 </a:t>
            </a:r>
            <a:r>
              <a:rPr lang="en-US" dirty="0" err="1"/>
              <a:t>Hippolyte</a:t>
            </a:r>
            <a:r>
              <a:rPr lang="en-US" dirty="0"/>
              <a:t> </a:t>
            </a:r>
            <a:r>
              <a:rPr lang="en-US" dirty="0" err="1" smtClean="0"/>
              <a:t>Fizeau</a:t>
            </a:r>
            <a:r>
              <a:rPr lang="en-US" dirty="0" smtClean="0"/>
              <a:t> conducted an experiment aimed at measuring the speed of light in water moving at 7 m/s.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11" name="Picture 87" descr="C:\Users\Admin\Desktop\Ректору\Fizeau_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242" y="2012917"/>
            <a:ext cx="3689532" cy="1664139"/>
          </a:xfrm>
          <a:prstGeom prst="rect">
            <a:avLst/>
          </a:prstGeom>
          <a:noFill/>
        </p:spPr>
      </p:pic>
      <p:pic>
        <p:nvPicPr>
          <p:cNvPr id="1112" name="Picture 88" descr="C:\Users\Admin\Desktop\Ректору\220px-Hippolyte_Fiz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342" y="1611738"/>
            <a:ext cx="1990388" cy="2343230"/>
          </a:xfrm>
          <a:prstGeom prst="rect">
            <a:avLst/>
          </a:prstGeom>
          <a:noFill/>
        </p:spPr>
      </p:pic>
      <p:pic>
        <p:nvPicPr>
          <p:cNvPr id="1113" name="Picture 89" descr="C:\Users\Admin\Desktop\Ректору\11224_html_m1b59f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677" y="3910519"/>
            <a:ext cx="2647027" cy="1400682"/>
          </a:xfrm>
          <a:prstGeom prst="rect">
            <a:avLst/>
          </a:prstGeom>
          <a:noFill/>
        </p:spPr>
      </p:pic>
      <p:pic>
        <p:nvPicPr>
          <p:cNvPr id="1114" name="Picture 90" descr="C:\Users\Admin\Desktop\Ректору\e7de47d7ea1f353dfeaa4fdc4d2421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463" y="4734771"/>
            <a:ext cx="2819400" cy="447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209" y="5527662"/>
            <a:ext cx="861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this experiment, the light drag coefficient could be estimated.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Fizeau’s</a:t>
            </a:r>
            <a:r>
              <a:rPr lang="en-US" dirty="0" smtClean="0"/>
              <a:t> times there were no lasers, photodetectors and computers, which prevented the effect from being used for applied purposes.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6" y="982493"/>
            <a:ext cx="4537494" cy="161405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1923, Enrico Fermi predicted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effect of polarization angle rotation of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 electromagnetic wave normally incident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upon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rotating dielectric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Fermi E. Rend.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Lincei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., 1923, V.32(I), 115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050" y="265631"/>
            <a:ext cx="359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</a:rPr>
              <a:t>Historical background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173833" y="2907107"/>
          <a:ext cx="1653237" cy="6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Формула" r:id="rId4" imgW="1244600" imgH="508000" progId="Equation.3">
                  <p:embed/>
                </p:oleObj>
              </mc:Choice>
              <mc:Fallback>
                <p:oleObj name="Формула" r:id="rId4" imgW="1244600" imgH="508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33" y="2907107"/>
                        <a:ext cx="1653237" cy="68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8737" y="3755714"/>
            <a:ext cx="525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cylind</a:t>
            </a:r>
            <a:r>
              <a:rPr lang="en-US" dirty="0" smtClean="0"/>
              <a:t>rical lens, polarization angle rotation is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49061" y="42619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1000 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pm,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8" name="Picture 10" descr="C:\Users\Admin\Desktop\Ректору\fer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2032" y="969864"/>
            <a:ext cx="1498929" cy="234350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8737" y="4816526"/>
            <a:ext cx="4965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1976 R. Jones experimentally </a:t>
            </a:r>
            <a:r>
              <a:rPr lang="en-US" dirty="0" smtClean="0"/>
              <a:t>verified E</a:t>
            </a:r>
            <a:r>
              <a:rPr lang="en-US" dirty="0"/>
              <a:t>. Fermi's formula </a:t>
            </a:r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smtClean="0"/>
              <a:t>10-cm-long cylinder.</a:t>
            </a:r>
            <a:endParaRPr lang="en-US" dirty="0"/>
          </a:p>
          <a:p>
            <a:r>
              <a:rPr lang="en-US" dirty="0"/>
              <a:t>Rotation angle </a:t>
            </a:r>
            <a:r>
              <a:rPr lang="en-US" dirty="0" err="1" smtClean="0"/>
              <a:t>appr</a:t>
            </a:r>
            <a:r>
              <a:rPr lang="en-US" dirty="0" smtClean="0"/>
              <a:t>. </a:t>
            </a:r>
            <a:r>
              <a:rPr lang="el-GR" dirty="0"/>
              <a:t>Δφ=10-6 </a:t>
            </a:r>
            <a:r>
              <a:rPr lang="en-US" dirty="0" smtClean="0"/>
              <a:t>rad</a:t>
            </a:r>
            <a:endParaRPr lang="en-US" dirty="0"/>
          </a:p>
        </p:txBody>
      </p:sp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1807" y="3755714"/>
            <a:ext cx="2849502" cy="25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12721" y="425029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l-GR" i="1" dirty="0" smtClean="0"/>
              <a:t>φ</a:t>
            </a:r>
            <a:r>
              <a:rPr lang="en-US" dirty="0" smtClean="0"/>
              <a:t>=10</a:t>
            </a:r>
            <a:r>
              <a:rPr lang="en-US" baseline="30000" dirty="0" smtClean="0"/>
              <a:t>-6 </a:t>
            </a:r>
            <a:r>
              <a:rPr lang="en-US" dirty="0" smtClean="0"/>
              <a:t>rad</a:t>
            </a:r>
            <a:endParaRPr lang="ru-RU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420" y="3131869"/>
            <a:ext cx="1312868" cy="17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553" y="1093705"/>
            <a:ext cx="1865477" cy="20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0590" y="6280219"/>
            <a:ext cx="8134350" cy="354045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0066FF"/>
                </a:solidFill>
              </a:rPr>
              <a:t/>
            </a:r>
            <a:br>
              <a:rPr lang="ru-RU" altLang="ru-RU" sz="3200" b="1" dirty="0" smtClean="0">
                <a:solidFill>
                  <a:srgbClr val="0066FF"/>
                </a:solidFill>
              </a:rPr>
            </a:br>
            <a:r>
              <a:rPr lang="ru-RU" altLang="ru-RU" sz="3200" b="1" dirty="0" smtClean="0">
                <a:solidFill>
                  <a:srgbClr val="0066FF"/>
                </a:solidFill>
              </a:rPr>
              <a:t/>
            </a:r>
            <a:br>
              <a:rPr lang="ru-RU" altLang="ru-RU" sz="3200" b="1" dirty="0" smtClean="0">
                <a:solidFill>
                  <a:srgbClr val="0066FF"/>
                </a:solidFill>
              </a:rPr>
            </a:br>
            <a:r>
              <a:rPr lang="ru-RU" altLang="ru-RU" sz="3200" b="1" dirty="0" smtClean="0">
                <a:solidFill>
                  <a:srgbClr val="0066FF"/>
                </a:solidFill>
              </a:rPr>
              <a:t/>
            </a:r>
            <a:br>
              <a:rPr lang="ru-RU" altLang="ru-RU" sz="3200" b="1" dirty="0" smtClean="0">
                <a:solidFill>
                  <a:srgbClr val="0066FF"/>
                </a:solidFill>
              </a:rPr>
            </a:br>
            <a:r>
              <a:rPr lang="ru-RU" altLang="ru-RU" sz="3200" b="1" dirty="0" smtClean="0">
                <a:solidFill>
                  <a:srgbClr val="0066FF"/>
                </a:solidFill>
              </a:rPr>
              <a:t/>
            </a:r>
            <a:br>
              <a:rPr lang="ru-RU" altLang="ru-RU" sz="3200" b="1" dirty="0" smtClean="0">
                <a:solidFill>
                  <a:srgbClr val="0066FF"/>
                </a:solidFill>
              </a:rPr>
            </a:br>
            <a:r>
              <a:rPr lang="ru-RU" altLang="ru-RU" sz="3200" b="1" dirty="0" smtClean="0">
                <a:solidFill>
                  <a:srgbClr val="0066FF"/>
                </a:solidFill>
              </a:rPr>
              <a:t/>
            </a:r>
            <a:br>
              <a:rPr lang="ru-RU" altLang="ru-RU" sz="3200" b="1" dirty="0" smtClean="0">
                <a:solidFill>
                  <a:srgbClr val="0066FF"/>
                </a:solidFill>
              </a:rPr>
            </a:br>
            <a:r>
              <a:rPr lang="ru-RU" altLang="ru-RU" sz="3200" b="1" dirty="0" smtClean="0">
                <a:solidFill>
                  <a:srgbClr val="0066FF"/>
                </a:solidFill>
              </a:rPr>
              <a:t/>
            </a:r>
            <a:br>
              <a:rPr lang="ru-RU" altLang="ru-RU" sz="3200" b="1" dirty="0" smtClean="0">
                <a:solidFill>
                  <a:srgbClr val="0066FF"/>
                </a:solidFill>
              </a:rPr>
            </a:br>
            <a:r>
              <a:rPr lang="ru-RU" altLang="ru-RU" sz="1800" b="1" dirty="0" smtClean="0">
                <a:solidFill>
                  <a:srgbClr val="0066FF"/>
                </a:solidFill>
              </a:rPr>
              <a:t/>
            </a:r>
            <a:br>
              <a:rPr lang="ru-RU" altLang="ru-RU" sz="1800" b="1" dirty="0" smtClean="0">
                <a:solidFill>
                  <a:srgbClr val="0066FF"/>
                </a:solidFill>
              </a:rPr>
            </a:br>
            <a:r>
              <a:rPr lang="en-US" altLang="ru-RU" sz="1800" b="1" dirty="0" smtClean="0">
                <a:solidFill>
                  <a:srgbClr val="0066FF"/>
                </a:solidFill>
              </a:rPr>
              <a:t>PIRT International Conference</a:t>
            </a:r>
            <a:r>
              <a:rPr lang="ru-RU" altLang="ru-RU" sz="1800" b="1" dirty="0" smtClean="0">
                <a:solidFill>
                  <a:srgbClr val="0066FF"/>
                </a:solidFill>
              </a:rPr>
              <a:t> </a:t>
            </a:r>
            <a:r>
              <a:rPr lang="ru-RU" altLang="ru-RU" sz="1800" b="1" dirty="0" smtClean="0">
                <a:solidFill>
                  <a:srgbClr val="0066FF"/>
                </a:solidFill>
              </a:rPr>
              <a:t>(</a:t>
            </a:r>
            <a:r>
              <a:rPr lang="en-US" altLang="ru-RU" sz="1800" b="1" dirty="0" smtClean="0">
                <a:solidFill>
                  <a:srgbClr val="0066FF"/>
                </a:solidFill>
              </a:rPr>
              <a:t>London-Moscow</a:t>
            </a:r>
            <a:r>
              <a:rPr lang="ru-RU" altLang="ru-RU" sz="1800" b="1" dirty="0" smtClean="0">
                <a:solidFill>
                  <a:srgbClr val="0066FF"/>
                </a:solidFill>
              </a:rPr>
              <a:t>)</a:t>
            </a:r>
            <a:endParaRPr lang="en-US" altLang="ru-RU" sz="1800" b="1" dirty="0" smtClean="0">
              <a:solidFill>
                <a:srgbClr val="0066FF"/>
              </a:solidFill>
            </a:endParaRPr>
          </a:p>
        </p:txBody>
      </p:sp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271305" y="184286"/>
            <a:ext cx="8571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Laboratory of moving media optics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en-US" altLang="ru-RU" sz="1600" b="1" dirty="0" smtClean="0">
                <a:solidFill>
                  <a:srgbClr val="0066FF"/>
                </a:solidFill>
              </a:rPr>
              <a:t>Research done by the staff, students and PhD students of FS, IC and RL faculties</a:t>
            </a:r>
            <a:endParaRPr lang="ru-RU" sz="1600" b="1" dirty="0">
              <a:solidFill>
                <a:srgbClr val="0066FF"/>
              </a:solidFill>
            </a:endParaRPr>
          </a:p>
        </p:txBody>
      </p:sp>
      <p:pic>
        <p:nvPicPr>
          <p:cNvPr id="49154" name="Picture 2" descr="C:\Users\Admin\Desktop\ФОТО\Эксперимент\ФОТОГРАФИИ  FORBES\смотр\_MG_0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174200" y="-14401800"/>
            <a:ext cx="4992624" cy="3328416"/>
          </a:xfrm>
          <a:prstGeom prst="rect">
            <a:avLst/>
          </a:prstGeom>
          <a:noFill/>
        </p:spPr>
      </p:pic>
      <p:pic>
        <p:nvPicPr>
          <p:cNvPr id="87042" name="Picture 2" descr="C:\Users\Admin\Desktop\ФОТО\Эксперимент\ФОТОГРАФИИ  FORBES\смотр\_MG_0185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079" y="3024060"/>
            <a:ext cx="2917775" cy="1946338"/>
          </a:xfrm>
          <a:prstGeom prst="rect">
            <a:avLst/>
          </a:prstGeom>
          <a:noFill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131" y="1093824"/>
            <a:ext cx="2882098" cy="21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155" y="3078722"/>
            <a:ext cx="2492639" cy="17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2347" y="3112413"/>
            <a:ext cx="2890507" cy="201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2899" y="4805027"/>
            <a:ext cx="7154266" cy="15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10619" y="1093501"/>
            <a:ext cx="1508640" cy="19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1" name="Picture 1" descr="C:\Documents and Settings\Admin\Рабочий стол\Эксперименты\ФОТО-КластерПК\Сотрудники лаборатори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9523" y="1088653"/>
            <a:ext cx="3227417" cy="215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" y="265631"/>
            <a:ext cx="821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The </a:t>
            </a:r>
            <a:r>
              <a:rPr lang="en-US" sz="2400" b="1" dirty="0" err="1" smtClean="0">
                <a:solidFill>
                  <a:srgbClr val="0066FF"/>
                </a:solidFill>
              </a:rPr>
              <a:t>Fizeau</a:t>
            </a:r>
            <a:r>
              <a:rPr lang="en-US" sz="2400" b="1" dirty="0" smtClean="0">
                <a:solidFill>
                  <a:srgbClr val="0066FF"/>
                </a:solidFill>
              </a:rPr>
              <a:t> effect observed at 3.5 m/s velocity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69633" name="Picture 1" descr="C:\Users\Admin\Desktop\ФОТО\Эксперимент\Experiment 22 Jan 04\P122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924" y="1622723"/>
            <a:ext cx="3651739" cy="2739875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015" y="1610383"/>
            <a:ext cx="2563178" cy="271919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50800" dist="50800" dir="3000000" algn="ctr" rotWithShape="0">
              <a:srgbClr val="0000FF"/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11284" y="5232400"/>
            <a:ext cx="850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spatial light dragging effect was observed for </a:t>
            </a:r>
            <a:r>
              <a:rPr lang="el-GR" dirty="0" smtClean="0">
                <a:solidFill>
                  <a:srgbClr val="0000FF"/>
                </a:solidFill>
              </a:rPr>
              <a:t>λ</a:t>
            </a:r>
            <a:r>
              <a:rPr lang="en-US" dirty="0" smtClean="0">
                <a:solidFill>
                  <a:srgbClr val="0000FF"/>
                </a:solidFill>
              </a:rPr>
              <a:t>= 0.63229 </a:t>
            </a:r>
            <a:r>
              <a:rPr lang="el-GR" dirty="0" smtClean="0">
                <a:solidFill>
                  <a:srgbClr val="0000FF"/>
                </a:solidFill>
              </a:rPr>
              <a:t>μ</a:t>
            </a:r>
            <a:r>
              <a:rPr lang="en-US" dirty="0" smtClean="0">
                <a:solidFill>
                  <a:srgbClr val="0000FF"/>
                </a:solidFill>
              </a:rPr>
              <a:t>m by means of an optical disc with radius </a:t>
            </a:r>
            <a:r>
              <a:rPr lang="en-US" i="1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= 0.06, rotating at </a:t>
            </a:r>
            <a:r>
              <a:rPr lang="el-GR" dirty="0" smtClean="0">
                <a:solidFill>
                  <a:srgbClr val="0000FF"/>
                </a:solidFill>
              </a:rPr>
              <a:t>ω</a:t>
            </a:r>
            <a:r>
              <a:rPr lang="en-US" dirty="0" smtClean="0">
                <a:solidFill>
                  <a:srgbClr val="0000FF"/>
                </a:solidFill>
              </a:rPr>
              <a:t> = 25 Hz.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2031" y="4582047"/>
            <a:ext cx="838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Two-beam two-pass </a:t>
            </a:r>
            <a:r>
              <a:rPr lang="en-US" sz="1400" dirty="0" smtClean="0"/>
              <a:t>interferometer                              Two-mirror optical disc for reflected light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" y="265631"/>
            <a:ext cx="821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The </a:t>
            </a:r>
            <a:r>
              <a:rPr lang="en-US" sz="2400" b="1" dirty="0" err="1">
                <a:solidFill>
                  <a:srgbClr val="0066FF"/>
                </a:solidFill>
              </a:rPr>
              <a:t>Fizeau</a:t>
            </a:r>
            <a:r>
              <a:rPr lang="en-US" sz="2400" b="1" dirty="0">
                <a:solidFill>
                  <a:srgbClr val="0066FF"/>
                </a:solidFill>
              </a:rPr>
              <a:t> effect </a:t>
            </a:r>
            <a:r>
              <a:rPr lang="en-US" sz="2400" b="1" dirty="0" smtClean="0">
                <a:solidFill>
                  <a:srgbClr val="0066FF"/>
                </a:solidFill>
              </a:rPr>
              <a:t>investigated in the velocity range up to 36 m/s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69634" name="Picture 2" descr="C:\Users\Admin\Desktop\ФОТО\Эксперимент\2005_05_23\IMG_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81" y="1695714"/>
            <a:ext cx="3561490" cy="267111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33" y="1748411"/>
            <a:ext cx="3196619" cy="255651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50800" dist="50800" dir="3000000" algn="ctr" rotWithShape="0">
              <a:srgbClr val="0000FF"/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68300" y="5316835"/>
            <a:ext cx="835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linear dependence of the interference fringe shift on the moving velocity of medium was measured, for incident angle </a:t>
            </a:r>
            <a:r>
              <a:rPr lang="el-GR" dirty="0" smtClean="0">
                <a:solidFill>
                  <a:srgbClr val="0000FF"/>
                </a:solidFill>
              </a:rPr>
              <a:t>ϑ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= 53.5° upon flat reflecting surface and rotation frequency 100 – 380 Hz.</a:t>
            </a:r>
            <a:r>
              <a:rPr lang="ru-RU" dirty="0" smtClean="0">
                <a:solidFill>
                  <a:srgbClr val="0000FF"/>
                </a:solidFill>
              </a:rPr>
              <a:t>    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2177" y="4652386"/>
            <a:ext cx="8400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Two-beam one-pass interferometer</a:t>
            </a:r>
            <a:r>
              <a:rPr lang="ru-RU" sz="1400" dirty="0" smtClean="0"/>
              <a:t>. </a:t>
            </a:r>
            <a:r>
              <a:rPr lang="en-US" sz="1400" dirty="0" smtClean="0"/>
              <a:t>                           T</a:t>
            </a:r>
            <a:r>
              <a:rPr lang="en-US" sz="1400" dirty="0" smtClean="0"/>
              <a:t>wo-mirror </a:t>
            </a:r>
            <a:r>
              <a:rPr lang="en-US" sz="1400" dirty="0"/>
              <a:t>optical </a:t>
            </a:r>
            <a:r>
              <a:rPr lang="en-US" sz="1400" dirty="0" smtClean="0"/>
              <a:t>disc for reflected light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" y="265631"/>
            <a:ext cx="821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</a:rPr>
              <a:t>The </a:t>
            </a:r>
            <a:r>
              <a:rPr lang="en-US" sz="2400" b="1" dirty="0" err="1">
                <a:solidFill>
                  <a:srgbClr val="0066FF"/>
                </a:solidFill>
              </a:rPr>
              <a:t>Fizeau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</a:rPr>
              <a:t>effect and the limitations of Snell’s law with a 10</a:t>
            </a:r>
            <a:r>
              <a:rPr lang="en-US" sz="2400" b="1" baseline="30000" dirty="0" smtClean="0">
                <a:solidFill>
                  <a:srgbClr val="0066FF"/>
                </a:solidFill>
              </a:rPr>
              <a:t>-5 </a:t>
            </a:r>
            <a:r>
              <a:rPr lang="en-US" sz="2400" b="1" dirty="0" smtClean="0">
                <a:solidFill>
                  <a:srgbClr val="0066FF"/>
                </a:solidFill>
              </a:rPr>
              <a:t>error investigated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37891" name="Picture 3" descr="C:\Users\Admin\Desktop\ФОТО\Эксперимент\2008_08_04\IMG_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466" y="1779310"/>
            <a:ext cx="3554176" cy="266563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42" y="1788607"/>
            <a:ext cx="3623764" cy="259108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50800" dist="50800" dir="3000000" algn="ctr" rotWithShape="0">
              <a:srgbClr val="0000FF"/>
            </a:outerShdw>
          </a:effectLst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9100" y="5316971"/>
            <a:ext cx="849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spatial anisotropy of the electromagnetic radiation velocities was investigated in a rotating disc with flat mirror faces at 60° incident angle with an error </a:t>
            </a:r>
            <a:r>
              <a:rPr lang="el-GR" dirty="0" smtClean="0">
                <a:solidFill>
                  <a:srgbClr val="0000FF"/>
                </a:solidFill>
              </a:rPr>
              <a:t>δΔ</a:t>
            </a:r>
            <a:r>
              <a:rPr lang="en-US" dirty="0" smtClean="0">
                <a:solidFill>
                  <a:srgbClr val="0000FF"/>
                </a:solidFill>
              </a:rPr>
              <a:t> =3x10</a:t>
            </a:r>
            <a:r>
              <a:rPr lang="en-US" baseline="30000" dirty="0" smtClean="0">
                <a:solidFill>
                  <a:srgbClr val="0000FF"/>
                </a:solidFill>
              </a:rPr>
              <a:t>-5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units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ru-RU" dirty="0" smtClean="0">
                <a:solidFill>
                  <a:srgbClr val="0000FF"/>
                </a:solidFill>
              </a:rPr>
              <a:t>                   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70" y="4642338"/>
            <a:ext cx="823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Two-beam one-pass interferometer                        Two</a:t>
            </a:r>
            <a:r>
              <a:rPr lang="ru-RU" sz="1400" dirty="0" smtClean="0"/>
              <a:t> </a:t>
            </a:r>
            <a:r>
              <a:rPr lang="en-US" sz="1400" dirty="0" smtClean="0"/>
              <a:t>mirror-optical disc for transmitted light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417006" y="546985"/>
            <a:ext cx="821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Polarization in a rotating glass disc investigated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14" name="Рисунок 13" descr="рисунок для стать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165" y="2302607"/>
            <a:ext cx="4710160" cy="2032001"/>
          </a:xfrm>
          <a:prstGeom prst="rect">
            <a:avLst/>
          </a:prstGeom>
          <a:ln w="12700">
            <a:solidFill>
              <a:srgbClr val="0000FF"/>
            </a:solidFill>
          </a:ln>
          <a:effectLst>
            <a:outerShdw blurRad="50800" dist="50800" dir="3000000" algn="ctr" rotWithShape="0">
              <a:srgbClr val="0000FF"/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2948" y="5257381"/>
            <a:ext cx="8572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polarization plane rotation and polarization degree were determined as a function of disc rotational frequency  up to 200 Hz in glass with a refractive index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ru-RU" i="1" dirty="0" smtClean="0">
                <a:solidFill>
                  <a:srgbClr val="0000FF"/>
                </a:solidFill>
              </a:rPr>
              <a:t>=1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r>
              <a:rPr lang="ru-RU" i="1" dirty="0" smtClean="0">
                <a:solidFill>
                  <a:srgbClr val="0000FF"/>
                </a:solidFill>
              </a:rPr>
              <a:t>71250.</a:t>
            </a: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17" name="Picture 2" descr="C:\Users\Admin\Desktop\Ректору\Фото новые\117___04\IMG_2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211" y="1940792"/>
            <a:ext cx="3648954" cy="273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77988"/>
            <a:ext cx="852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Space </a:t>
            </a:r>
            <a:r>
              <a:rPr lang="en-US" sz="2400" b="1" dirty="0" smtClean="0">
                <a:solidFill>
                  <a:srgbClr val="0066FF"/>
                </a:solidFill>
              </a:rPr>
              <a:t>Anisotropy Detection </a:t>
            </a:r>
            <a:r>
              <a:rPr lang="en-US" sz="2400" b="1" dirty="0" smtClean="0">
                <a:solidFill>
                  <a:srgbClr val="0066FF"/>
                </a:solidFill>
              </a:rPr>
              <a:t>Experiment (SADE) </a:t>
            </a:r>
          </a:p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in progress</a:t>
            </a:r>
            <a:r>
              <a:rPr lang="ru-RU" sz="2400" b="1" dirty="0" smtClean="0">
                <a:solidFill>
                  <a:srgbClr val="0066FF"/>
                </a:solidFill>
              </a:rPr>
              <a:t>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38913" name="Picture 1" descr="C:\Users\Admin\Desktop\ФОТО\Эксперимент\2006_02_22\IMG_078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856" y="1678075"/>
            <a:ext cx="4234696" cy="31760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2918" y="5291846"/>
            <a:ext cx="870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dirty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Thermally stabilized automated interferometer with remote control and data </a:t>
            </a:r>
            <a:r>
              <a:rPr lang="en-US" altLang="ru-RU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processing,  IBM Mainframe Center of Excellence, Bauman MSTU</a:t>
            </a: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639" y="1682014"/>
            <a:ext cx="3798231" cy="31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12244</TotalTime>
  <Words>1340</Words>
  <Application>Microsoft Office PowerPoint</Application>
  <PresentationFormat>Экран (4:3)</PresentationFormat>
  <Paragraphs>123</Paragraphs>
  <Slides>18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Формула</vt:lpstr>
      <vt:lpstr>Презентация PowerPoint</vt:lpstr>
      <vt:lpstr>Презентация PowerPoint</vt:lpstr>
      <vt:lpstr>In 1923, Enrico Fermi predicted the effect of polarization angle rotation of an electromagnetic wave normally incident upon a rotating dielectric (Fermi E. Rend. Lincei., 1923, V.32(I), 115).</vt:lpstr>
      <vt:lpstr>       PIRT International Conference (London-Moscow)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Магистерская диссертация</dc:title>
  <dc:creator>SysAdmin</dc:creator>
  <cp:lastModifiedBy>Admin</cp:lastModifiedBy>
  <cp:revision>572</cp:revision>
  <dcterms:created xsi:type="dcterms:W3CDTF">2008-04-03T16:21:39Z</dcterms:created>
  <dcterms:modified xsi:type="dcterms:W3CDTF">2021-10-19T20:45:25Z</dcterms:modified>
</cp:coreProperties>
</file>